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125260"/>
            <a:ext cx="7477601" cy="2874645"/>
          </a:xfrm>
          <a:prstGeom prst="rect">
            <a:avLst/>
          </a:prstGeom>
          <a:noFill/>
          <a:ln/>
        </p:spPr>
        <p:txBody>
          <a:bodyPr wrap="square" rtlCol="0" anchor="t"/>
          <a:lstStyle/>
          <a:p>
            <a:pPr indent="0" marL="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Generative Models</a:t>
            </a:r>
            <a:endParaRPr lang="en-US" sz="6036" dirty="0"/>
          </a:p>
        </p:txBody>
      </p:sp>
      <p:sp>
        <p:nvSpPr>
          <p:cNvPr id="6" name="Text 2"/>
          <p:cNvSpPr/>
          <p:nvPr/>
        </p:nvSpPr>
        <p:spPr>
          <a:xfrm>
            <a:off x="833199" y="4333161"/>
            <a:ext cx="7477601" cy="2132409"/>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Generative models are a powerful class of machine learning algorithms that can learn to generate new data, such as images, text, or molecular structures, by capturing the underlying patterns and distributions in existing data. These models hold immense potential for transforming drug discovery by automating the design of novel and effective therapeutic compounds.</a:t>
            </a:r>
            <a:endParaRPr lang="en-US" sz="1750" dirty="0"/>
          </a:p>
        </p:txBody>
      </p:sp>
      <p:sp>
        <p:nvSpPr>
          <p:cNvPr id="7" name="Shape 3"/>
          <p:cNvSpPr/>
          <p:nvPr/>
        </p:nvSpPr>
        <p:spPr>
          <a:xfrm>
            <a:off x="833199" y="6732151"/>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739771"/>
            <a:ext cx="340162" cy="340162"/>
          </a:xfrm>
          <a:prstGeom prst="rect">
            <a:avLst/>
          </a:prstGeom>
        </p:spPr>
      </p:pic>
      <p:sp>
        <p:nvSpPr>
          <p:cNvPr id="9" name="Text 4"/>
          <p:cNvSpPr/>
          <p:nvPr/>
        </p:nvSpPr>
        <p:spPr>
          <a:xfrm>
            <a:off x="1299686" y="6715482"/>
            <a:ext cx="2425065" cy="388858"/>
          </a:xfrm>
          <a:prstGeom prst="rect">
            <a:avLst/>
          </a:prstGeom>
          <a:noFill/>
          <a:ln/>
        </p:spPr>
        <p:txBody>
          <a:bodyPr wrap="none" rtlCol="0" anchor="t"/>
          <a:lstStyle/>
          <a:p>
            <a:pPr algn="l" indent="0" marL="0">
              <a:lnSpc>
                <a:spcPts val="3062"/>
              </a:lnSpc>
              <a:buNone/>
            </a:pPr>
            <a:r>
              <a:rPr lang="en-US" sz="2187" b="1" dirty="0">
                <a:solidFill>
                  <a:srgbClr val="FFE5E5"/>
                </a:solidFill>
                <a:latin typeface="DM Sans" pitchFamily="34" charset="0"/>
                <a:ea typeface="DM Sans" pitchFamily="34" charset="-122"/>
                <a:cs typeface="DM Sans" pitchFamily="34" charset="-120"/>
              </a:rPr>
              <a:t>by P.vinoth Kumar</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648"/>
          </a:xfrm>
          <a:prstGeom prst="rect">
            <a:avLst/>
          </a:prstGeom>
          <a:solidFill>
            <a:srgbClr val="0A0A0A">
              <a:alpha val="75000"/>
            </a:srgbClr>
          </a:solidFill>
          <a:ln/>
        </p:spPr>
      </p:sp>
      <p:sp>
        <p:nvSpPr>
          <p:cNvPr id="4" name="Text 1"/>
          <p:cNvSpPr/>
          <p:nvPr/>
        </p:nvSpPr>
        <p:spPr>
          <a:xfrm>
            <a:off x="2226707" y="559713"/>
            <a:ext cx="10176986" cy="1272064"/>
          </a:xfrm>
          <a:prstGeom prst="rect">
            <a:avLst/>
          </a:prstGeom>
          <a:noFill/>
          <a:ln/>
        </p:spPr>
        <p:txBody>
          <a:bodyPr wrap="square" rtlCol="0" anchor="t"/>
          <a:lstStyle/>
          <a:p>
            <a:pPr indent="0" marL="0">
              <a:lnSpc>
                <a:spcPts val="5008"/>
              </a:lnSpc>
              <a:buNone/>
            </a:pPr>
            <a:r>
              <a:rPr lang="en-US" sz="4007" dirty="0">
                <a:solidFill>
                  <a:srgbClr val="FAEBEB"/>
                </a:solidFill>
                <a:latin typeface="Dela Gothic One" pitchFamily="34" charset="0"/>
                <a:ea typeface="Dela Gothic One" pitchFamily="34" charset="-122"/>
                <a:cs typeface="Dela Gothic One" pitchFamily="34" charset="-120"/>
              </a:rPr>
              <a:t>Future Directions and Opportunities</a:t>
            </a:r>
            <a:endParaRPr lang="en-US" sz="4007" dirty="0"/>
          </a:p>
        </p:txBody>
      </p:sp>
      <p:sp>
        <p:nvSpPr>
          <p:cNvPr id="5" name="Shape 2"/>
          <p:cNvSpPr/>
          <p:nvPr/>
        </p:nvSpPr>
        <p:spPr>
          <a:xfrm>
            <a:off x="2226707" y="2448758"/>
            <a:ext cx="356116" cy="356116"/>
          </a:xfrm>
          <a:prstGeom prst="roundRect">
            <a:avLst>
              <a:gd name="adj" fmla="val 25720"/>
            </a:avLst>
          </a:prstGeom>
          <a:solidFill>
            <a:srgbClr val="740B0B"/>
          </a:solidFill>
          <a:ln w="7620">
            <a:solidFill>
              <a:srgbClr val="8D2424"/>
            </a:solidFill>
            <a:prstDash val="solid"/>
          </a:ln>
        </p:spPr>
      </p:sp>
      <p:sp>
        <p:nvSpPr>
          <p:cNvPr id="6" name="Text 3"/>
          <p:cNvSpPr/>
          <p:nvPr/>
        </p:nvSpPr>
        <p:spPr>
          <a:xfrm>
            <a:off x="2786301" y="2467808"/>
            <a:ext cx="4427220" cy="636032"/>
          </a:xfrm>
          <a:prstGeom prst="rect">
            <a:avLst/>
          </a:prstGeom>
          <a:noFill/>
          <a:ln/>
        </p:spPr>
        <p:txBody>
          <a:bodyPr wrap="square" rtlCol="0" anchor="t"/>
          <a:lstStyle/>
          <a:p>
            <a:pPr indent="0" marL="0">
              <a:lnSpc>
                <a:spcPts val="2504"/>
              </a:lnSpc>
              <a:buNone/>
            </a:pPr>
            <a:r>
              <a:rPr lang="en-US" sz="2003" dirty="0">
                <a:solidFill>
                  <a:srgbClr val="FFE5E5"/>
                </a:solidFill>
                <a:latin typeface="Dela Gothic One" pitchFamily="34" charset="0"/>
                <a:ea typeface="Dela Gothic One" pitchFamily="34" charset="-122"/>
                <a:cs typeface="Dela Gothic One" pitchFamily="34" charset="-120"/>
              </a:rPr>
              <a:t>Exploring Uncharted Chemical Space</a:t>
            </a:r>
            <a:endParaRPr lang="en-US" sz="2003" dirty="0"/>
          </a:p>
        </p:txBody>
      </p:sp>
      <p:sp>
        <p:nvSpPr>
          <p:cNvPr id="7" name="Text 4"/>
          <p:cNvSpPr/>
          <p:nvPr/>
        </p:nvSpPr>
        <p:spPr>
          <a:xfrm>
            <a:off x="2786301" y="3225879"/>
            <a:ext cx="4427220" cy="1628775"/>
          </a:xfrm>
          <a:prstGeom prst="rect">
            <a:avLst/>
          </a:prstGeom>
          <a:noFill/>
          <a:ln/>
        </p:spPr>
        <p:txBody>
          <a:bodyPr wrap="square" rtlCol="0" anchor="t"/>
          <a:lstStyle/>
          <a:p>
            <a:pPr indent="0" marL="0">
              <a:lnSpc>
                <a:spcPts val="2564"/>
              </a:lnSpc>
              <a:buNone/>
            </a:pPr>
            <a:r>
              <a:rPr lang="en-US" sz="1603" dirty="0">
                <a:solidFill>
                  <a:srgbClr val="FFE5E5"/>
                </a:solidFill>
                <a:latin typeface="DM Sans" pitchFamily="34" charset="0"/>
                <a:ea typeface="DM Sans" pitchFamily="34" charset="-122"/>
                <a:cs typeface="DM Sans" pitchFamily="34" charset="-120"/>
              </a:rPr>
              <a:t>Generative models can unlock the vast, unexplored regions of the chemical universe, leading to the discovery of unprecedented molecular structures with unprecedented therapeutic potential.</a:t>
            </a:r>
            <a:endParaRPr lang="en-US" sz="1603" dirty="0"/>
          </a:p>
        </p:txBody>
      </p:sp>
      <p:sp>
        <p:nvSpPr>
          <p:cNvPr id="8" name="Shape 5"/>
          <p:cNvSpPr/>
          <p:nvPr/>
        </p:nvSpPr>
        <p:spPr>
          <a:xfrm>
            <a:off x="7416998" y="2448758"/>
            <a:ext cx="356116" cy="356116"/>
          </a:xfrm>
          <a:prstGeom prst="roundRect">
            <a:avLst>
              <a:gd name="adj" fmla="val 25720"/>
            </a:avLst>
          </a:prstGeom>
          <a:solidFill>
            <a:srgbClr val="740B0B"/>
          </a:solidFill>
          <a:ln w="7620">
            <a:solidFill>
              <a:srgbClr val="8D2424"/>
            </a:solidFill>
            <a:prstDash val="solid"/>
          </a:ln>
        </p:spPr>
      </p:sp>
      <p:sp>
        <p:nvSpPr>
          <p:cNvPr id="9" name="Text 6"/>
          <p:cNvSpPr/>
          <p:nvPr/>
        </p:nvSpPr>
        <p:spPr>
          <a:xfrm>
            <a:off x="7976592" y="2467808"/>
            <a:ext cx="4344114" cy="318016"/>
          </a:xfrm>
          <a:prstGeom prst="rect">
            <a:avLst/>
          </a:prstGeom>
          <a:noFill/>
          <a:ln/>
        </p:spPr>
        <p:txBody>
          <a:bodyPr wrap="none" rtlCol="0" anchor="t"/>
          <a:lstStyle/>
          <a:p>
            <a:pPr indent="0" marL="0">
              <a:lnSpc>
                <a:spcPts val="2504"/>
              </a:lnSpc>
              <a:buNone/>
            </a:pPr>
            <a:r>
              <a:rPr lang="en-US" sz="2003" dirty="0">
                <a:solidFill>
                  <a:srgbClr val="FFE5E5"/>
                </a:solidFill>
                <a:latin typeface="Dela Gothic One" pitchFamily="34" charset="0"/>
                <a:ea typeface="Dela Gothic One" pitchFamily="34" charset="-122"/>
                <a:cs typeface="Dela Gothic One" pitchFamily="34" charset="-120"/>
              </a:rPr>
              <a:t>Hybrid Modeling Approaches</a:t>
            </a:r>
            <a:endParaRPr lang="en-US" sz="2003" dirty="0"/>
          </a:p>
        </p:txBody>
      </p:sp>
      <p:sp>
        <p:nvSpPr>
          <p:cNvPr id="10" name="Text 7"/>
          <p:cNvSpPr/>
          <p:nvPr/>
        </p:nvSpPr>
        <p:spPr>
          <a:xfrm>
            <a:off x="7976592" y="2907863"/>
            <a:ext cx="4427220" cy="1628775"/>
          </a:xfrm>
          <a:prstGeom prst="rect">
            <a:avLst/>
          </a:prstGeom>
          <a:noFill/>
          <a:ln/>
        </p:spPr>
        <p:txBody>
          <a:bodyPr wrap="square" rtlCol="0" anchor="t"/>
          <a:lstStyle/>
          <a:p>
            <a:pPr indent="0" marL="0">
              <a:lnSpc>
                <a:spcPts val="2564"/>
              </a:lnSpc>
              <a:buNone/>
            </a:pPr>
            <a:r>
              <a:rPr lang="en-US" sz="1603" dirty="0">
                <a:solidFill>
                  <a:srgbClr val="FFE5E5"/>
                </a:solidFill>
                <a:latin typeface="DM Sans" pitchFamily="34" charset="0"/>
                <a:ea typeface="DM Sans" pitchFamily="34" charset="-122"/>
                <a:cs typeface="DM Sans" pitchFamily="34" charset="-120"/>
              </a:rPr>
              <a:t>Integrating generative models with other computational techniques, such as quantum chemistry and molecular dynamics simulations, can enhance the accuracy and reliability of virtual drug screening.</a:t>
            </a:r>
            <a:endParaRPr lang="en-US" sz="1603" dirty="0"/>
          </a:p>
        </p:txBody>
      </p:sp>
      <p:sp>
        <p:nvSpPr>
          <p:cNvPr id="11" name="Shape 8"/>
          <p:cNvSpPr/>
          <p:nvPr/>
        </p:nvSpPr>
        <p:spPr>
          <a:xfrm>
            <a:off x="2226707" y="5268039"/>
            <a:ext cx="356116" cy="356116"/>
          </a:xfrm>
          <a:prstGeom prst="roundRect">
            <a:avLst>
              <a:gd name="adj" fmla="val 25720"/>
            </a:avLst>
          </a:prstGeom>
          <a:solidFill>
            <a:srgbClr val="740B0B"/>
          </a:solidFill>
          <a:ln w="7620">
            <a:solidFill>
              <a:srgbClr val="8D2424"/>
            </a:solidFill>
            <a:prstDash val="solid"/>
          </a:ln>
        </p:spPr>
      </p:sp>
      <p:sp>
        <p:nvSpPr>
          <p:cNvPr id="12" name="Text 9"/>
          <p:cNvSpPr/>
          <p:nvPr/>
        </p:nvSpPr>
        <p:spPr>
          <a:xfrm>
            <a:off x="2786301" y="5287089"/>
            <a:ext cx="4427220" cy="636032"/>
          </a:xfrm>
          <a:prstGeom prst="rect">
            <a:avLst/>
          </a:prstGeom>
          <a:noFill/>
          <a:ln/>
        </p:spPr>
        <p:txBody>
          <a:bodyPr wrap="square" rtlCol="0" anchor="t"/>
          <a:lstStyle/>
          <a:p>
            <a:pPr indent="0" marL="0">
              <a:lnSpc>
                <a:spcPts val="2504"/>
              </a:lnSpc>
              <a:buNone/>
            </a:pPr>
            <a:r>
              <a:rPr lang="en-US" sz="2003" dirty="0">
                <a:solidFill>
                  <a:srgbClr val="FFE5E5"/>
                </a:solidFill>
                <a:latin typeface="Dela Gothic One" pitchFamily="34" charset="0"/>
                <a:ea typeface="Dela Gothic One" pitchFamily="34" charset="-122"/>
                <a:cs typeface="Dela Gothic One" pitchFamily="34" charset="-120"/>
              </a:rPr>
              <a:t>Interpretable and Explainable AI</a:t>
            </a:r>
            <a:endParaRPr lang="en-US" sz="2003" dirty="0"/>
          </a:p>
        </p:txBody>
      </p:sp>
      <p:sp>
        <p:nvSpPr>
          <p:cNvPr id="13" name="Text 10"/>
          <p:cNvSpPr/>
          <p:nvPr/>
        </p:nvSpPr>
        <p:spPr>
          <a:xfrm>
            <a:off x="2786301" y="6045160"/>
            <a:ext cx="4427220" cy="1628775"/>
          </a:xfrm>
          <a:prstGeom prst="rect">
            <a:avLst/>
          </a:prstGeom>
          <a:noFill/>
          <a:ln/>
        </p:spPr>
        <p:txBody>
          <a:bodyPr wrap="square" rtlCol="0" anchor="t"/>
          <a:lstStyle/>
          <a:p>
            <a:pPr indent="0" marL="0">
              <a:lnSpc>
                <a:spcPts val="2564"/>
              </a:lnSpc>
              <a:buNone/>
            </a:pPr>
            <a:r>
              <a:rPr lang="en-US" sz="1603" dirty="0">
                <a:solidFill>
                  <a:srgbClr val="FFE5E5"/>
                </a:solidFill>
                <a:latin typeface="DM Sans" pitchFamily="34" charset="0"/>
                <a:ea typeface="DM Sans" pitchFamily="34" charset="-122"/>
                <a:cs typeface="DM Sans" pitchFamily="34" charset="-120"/>
              </a:rPr>
              <a:t>Developing generative models that provide transparent, interpretable insights into the underlying design principles can accelerate the translation of computational discoveries into successful drug candidates.</a:t>
            </a:r>
            <a:endParaRPr lang="en-US" sz="1603" dirty="0"/>
          </a:p>
        </p:txBody>
      </p:sp>
      <p:sp>
        <p:nvSpPr>
          <p:cNvPr id="14" name="Shape 11"/>
          <p:cNvSpPr/>
          <p:nvPr/>
        </p:nvSpPr>
        <p:spPr>
          <a:xfrm>
            <a:off x="7416998" y="5268039"/>
            <a:ext cx="356116" cy="356116"/>
          </a:xfrm>
          <a:prstGeom prst="roundRect">
            <a:avLst>
              <a:gd name="adj" fmla="val 25720"/>
            </a:avLst>
          </a:prstGeom>
          <a:solidFill>
            <a:srgbClr val="740B0B"/>
          </a:solidFill>
          <a:ln w="7620">
            <a:solidFill>
              <a:srgbClr val="8D2424"/>
            </a:solidFill>
            <a:prstDash val="solid"/>
          </a:ln>
        </p:spPr>
      </p:sp>
      <p:sp>
        <p:nvSpPr>
          <p:cNvPr id="15" name="Text 12"/>
          <p:cNvSpPr/>
          <p:nvPr/>
        </p:nvSpPr>
        <p:spPr>
          <a:xfrm>
            <a:off x="7976592" y="5287089"/>
            <a:ext cx="4427220" cy="636032"/>
          </a:xfrm>
          <a:prstGeom prst="rect">
            <a:avLst/>
          </a:prstGeom>
          <a:noFill/>
          <a:ln/>
        </p:spPr>
        <p:txBody>
          <a:bodyPr wrap="square" rtlCol="0" anchor="t"/>
          <a:lstStyle/>
          <a:p>
            <a:pPr indent="0" marL="0">
              <a:lnSpc>
                <a:spcPts val="2504"/>
              </a:lnSpc>
              <a:buNone/>
            </a:pPr>
            <a:r>
              <a:rPr lang="en-US" sz="2003" dirty="0">
                <a:solidFill>
                  <a:srgbClr val="FFE5E5"/>
                </a:solidFill>
                <a:latin typeface="Dela Gothic One" pitchFamily="34" charset="0"/>
                <a:ea typeface="Dela Gothic One" pitchFamily="34" charset="-122"/>
                <a:cs typeface="Dela Gothic One" pitchFamily="34" charset="-120"/>
              </a:rPr>
              <a:t>Incorporation of Experimental Data</a:t>
            </a:r>
            <a:endParaRPr lang="en-US" sz="2003" dirty="0"/>
          </a:p>
        </p:txBody>
      </p:sp>
      <p:sp>
        <p:nvSpPr>
          <p:cNvPr id="16" name="Text 13"/>
          <p:cNvSpPr/>
          <p:nvPr/>
        </p:nvSpPr>
        <p:spPr>
          <a:xfrm>
            <a:off x="7976592" y="6045160"/>
            <a:ext cx="4427220" cy="1628775"/>
          </a:xfrm>
          <a:prstGeom prst="rect">
            <a:avLst/>
          </a:prstGeom>
          <a:noFill/>
          <a:ln/>
        </p:spPr>
        <p:txBody>
          <a:bodyPr wrap="square" rtlCol="0" anchor="t"/>
          <a:lstStyle/>
          <a:p>
            <a:pPr indent="0" marL="0">
              <a:lnSpc>
                <a:spcPts val="2564"/>
              </a:lnSpc>
              <a:buNone/>
            </a:pPr>
            <a:r>
              <a:rPr lang="en-US" sz="1603" dirty="0">
                <a:solidFill>
                  <a:srgbClr val="FFE5E5"/>
                </a:solidFill>
                <a:latin typeface="DM Sans" pitchFamily="34" charset="0"/>
                <a:ea typeface="DM Sans" pitchFamily="34" charset="-122"/>
                <a:cs typeface="DM Sans" pitchFamily="34" charset="-120"/>
              </a:rPr>
              <a:t>Leveraging the growing wealth of experimental data on molecular properties and biological activities can further improve the performance and robustness of generative models for drug discovery.</a:t>
            </a:r>
            <a:endParaRPr lang="en-US" sz="1603"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565672"/>
            <a:ext cx="7477601" cy="1388745"/>
          </a:xfrm>
          <a:prstGeom prst="rect">
            <a:avLst/>
          </a:prstGeom>
          <a:noFill/>
          <a:ln/>
        </p:spPr>
        <p:txBody>
          <a:bodyPr wrap="squar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Challenges in Molecular Design</a:t>
            </a:r>
            <a:endParaRPr lang="en-US" sz="4374" dirty="0"/>
          </a:p>
        </p:txBody>
      </p:sp>
      <p:sp>
        <p:nvSpPr>
          <p:cNvPr id="6" name="Text 2"/>
          <p:cNvSpPr/>
          <p:nvPr/>
        </p:nvSpPr>
        <p:spPr>
          <a:xfrm>
            <a:off x="6675001" y="3287673"/>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E5E5"/>
                </a:solidFill>
                <a:latin typeface="DM Sans" pitchFamily="34" charset="0"/>
                <a:ea typeface="DM Sans" pitchFamily="34" charset="-122"/>
                <a:cs typeface="DM Sans" pitchFamily="34" charset="-120"/>
              </a:rPr>
              <a:t>Complex chemical space: The vast number of possible drug-like molecules poses a significant challenge in exploring and identifying promising candidates.</a:t>
            </a:r>
            <a:endParaRPr lang="en-US" sz="1750" dirty="0"/>
          </a:p>
        </p:txBody>
      </p:sp>
      <p:sp>
        <p:nvSpPr>
          <p:cNvPr id="7" name="Text 3"/>
          <p:cNvSpPr/>
          <p:nvPr/>
        </p:nvSpPr>
        <p:spPr>
          <a:xfrm>
            <a:off x="6675001" y="4442698"/>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E5E5"/>
                </a:solidFill>
                <a:latin typeface="DM Sans" pitchFamily="34" charset="0"/>
                <a:ea typeface="DM Sans" pitchFamily="34" charset="-122"/>
                <a:cs typeface="DM Sans" pitchFamily="34" charset="-120"/>
              </a:rPr>
              <a:t>Balancing desired properties: Optimizing multiple, often conflicting, properties such as potency, selectivity, solubility, and toxicity is a delicate and nuanced process.</a:t>
            </a:r>
            <a:endParaRPr lang="en-US" sz="1750" dirty="0"/>
          </a:p>
        </p:txBody>
      </p:sp>
      <p:sp>
        <p:nvSpPr>
          <p:cNvPr id="8" name="Text 4"/>
          <p:cNvSpPr/>
          <p:nvPr/>
        </p:nvSpPr>
        <p:spPr>
          <a:xfrm>
            <a:off x="6675001" y="5597723"/>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FFE5E5"/>
                </a:solidFill>
                <a:latin typeface="DM Sans" pitchFamily="34" charset="0"/>
                <a:ea typeface="DM Sans" pitchFamily="34" charset="-122"/>
                <a:cs typeface="DM Sans" pitchFamily="34" charset="-120"/>
              </a:rPr>
              <a:t>Limited data availability: Experimental data on molecular properties and biological activities is often sparse, making it difficult to train robust predictive models.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018109"/>
            <a:ext cx="7477601" cy="2083118"/>
          </a:xfrm>
          <a:prstGeom prst="rect">
            <a:avLst/>
          </a:prstGeom>
          <a:noFill/>
          <a:ln/>
        </p:spPr>
        <p:txBody>
          <a:bodyPr wrap="squar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Generative Adversarial Networks (GANs)</a:t>
            </a:r>
            <a:endParaRPr lang="en-US" sz="4374" dirty="0"/>
          </a:p>
        </p:txBody>
      </p:sp>
      <p:sp>
        <p:nvSpPr>
          <p:cNvPr id="6" name="Text 2"/>
          <p:cNvSpPr/>
          <p:nvPr/>
        </p:nvSpPr>
        <p:spPr>
          <a:xfrm>
            <a:off x="833199" y="4434483"/>
            <a:ext cx="7477601" cy="1777008"/>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Generative Adversarial Networks (GANs) are a powerful class of generative models that employ an adversarial training process. A GAN consists of two neural networks - a generator and a discriminator - that compete against each other to create realistic, novel molecular structures.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Variational Autoencoders (VAEs)</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Variational Autoencoders (VAEs) are another powerful class of generative models that learn to encode data into a compact latent representation, which can then be used to generate novel and diverse molecular structures. VAEs leverage a probabilistic approach to capture the underlying data distribution and enable efficient sampling of new molecules.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indent="0" marL="0">
              <a:lnSpc>
                <a:spcPts val="5422"/>
              </a:lnSpc>
              <a:buNone/>
            </a:pPr>
            <a:r>
              <a:rPr lang="en-US" sz="4338" dirty="0">
                <a:solidFill>
                  <a:srgbClr val="FAEBEB"/>
                </a:solidFill>
                <a:latin typeface="Dela Gothic One" pitchFamily="34" charset="0"/>
                <a:ea typeface="Dela Gothic One" pitchFamily="34" charset="-122"/>
                <a:cs typeface="Dela Gothic One" pitchFamily="34" charset="-120"/>
              </a:rPr>
              <a:t>Reinforcement Learning Approaches</a:t>
            </a:r>
            <a:endParaRPr lang="en-US" sz="4338" dirty="0"/>
          </a:p>
        </p:txBody>
      </p:sp>
      <p:sp>
        <p:nvSpPr>
          <p:cNvPr id="6" name="Shape 2"/>
          <p:cNvSpPr/>
          <p:nvPr/>
        </p:nvSpPr>
        <p:spPr>
          <a:xfrm>
            <a:off x="4792385" y="2315170"/>
            <a:ext cx="44053" cy="5306854"/>
          </a:xfrm>
          <a:prstGeom prst="roundRect">
            <a:avLst>
              <a:gd name="adj" fmla="val 225099"/>
            </a:avLst>
          </a:prstGeom>
          <a:solidFill>
            <a:srgbClr val="8D2424"/>
          </a:solidFill>
          <a:ln/>
        </p:spPr>
      </p:sp>
      <p:sp>
        <p:nvSpPr>
          <p:cNvPr id="7" name="Shape 3"/>
          <p:cNvSpPr/>
          <p:nvPr/>
        </p:nvSpPr>
        <p:spPr>
          <a:xfrm>
            <a:off x="5062299" y="2713077"/>
            <a:ext cx="771168" cy="44053"/>
          </a:xfrm>
          <a:prstGeom prst="roundRect">
            <a:avLst>
              <a:gd name="adj" fmla="val 225099"/>
            </a:avLst>
          </a:prstGeom>
          <a:solidFill>
            <a:srgbClr val="8D2424"/>
          </a:solidFill>
          <a:ln/>
        </p:spPr>
      </p:sp>
      <p:sp>
        <p:nvSpPr>
          <p:cNvPr id="8" name="Shape 4"/>
          <p:cNvSpPr/>
          <p:nvPr/>
        </p:nvSpPr>
        <p:spPr>
          <a:xfrm>
            <a:off x="4566523" y="2487335"/>
            <a:ext cx="495776" cy="495776"/>
          </a:xfrm>
          <a:prstGeom prst="roundRect">
            <a:avLst>
              <a:gd name="adj" fmla="val 20002"/>
            </a:avLst>
          </a:prstGeom>
          <a:solidFill>
            <a:srgbClr val="740B0B"/>
          </a:solidFill>
          <a:ln w="7620">
            <a:solidFill>
              <a:srgbClr val="8D2424"/>
            </a:solidFill>
            <a:prstDash val="solid"/>
          </a:ln>
        </p:spPr>
      </p:sp>
      <p:sp>
        <p:nvSpPr>
          <p:cNvPr id="9" name="Text 5"/>
          <p:cNvSpPr/>
          <p:nvPr/>
        </p:nvSpPr>
        <p:spPr>
          <a:xfrm>
            <a:off x="4717256" y="2528649"/>
            <a:ext cx="194310" cy="413147"/>
          </a:xfrm>
          <a:prstGeom prst="rect">
            <a:avLst/>
          </a:prstGeom>
          <a:noFill/>
          <a:ln/>
        </p:spPr>
        <p:txBody>
          <a:bodyPr wrap="none" rtlCol="0" anchor="t"/>
          <a:lstStyle/>
          <a:p>
            <a:pPr algn="ctr" indent="0" marL="0">
              <a:lnSpc>
                <a:spcPts val="3253"/>
              </a:lnSpc>
              <a:buNone/>
            </a:pPr>
            <a:r>
              <a:rPr lang="en-US" sz="2603" dirty="0">
                <a:solidFill>
                  <a:srgbClr val="FFE5E5"/>
                </a:solidFill>
                <a:latin typeface="Dela Gothic One" pitchFamily="34" charset="0"/>
                <a:ea typeface="Dela Gothic One" pitchFamily="34" charset="-122"/>
                <a:cs typeface="Dela Gothic One" pitchFamily="34" charset="-120"/>
              </a:rPr>
              <a:t>1</a:t>
            </a:r>
            <a:endParaRPr lang="en-US" sz="2603" dirty="0"/>
          </a:p>
        </p:txBody>
      </p:sp>
      <p:sp>
        <p:nvSpPr>
          <p:cNvPr id="10" name="Text 6"/>
          <p:cNvSpPr/>
          <p:nvPr/>
        </p:nvSpPr>
        <p:spPr>
          <a:xfrm>
            <a:off x="6026348" y="2535436"/>
            <a:ext cx="2754511" cy="344329"/>
          </a:xfrm>
          <a:prstGeom prst="rect">
            <a:avLst/>
          </a:prstGeom>
          <a:noFill/>
          <a:ln/>
        </p:spPr>
        <p:txBody>
          <a:bodyPr wrap="none" rtlCol="0" anchor="t"/>
          <a:lstStyle/>
          <a:p>
            <a:pPr algn="l" indent="0" marL="0">
              <a:lnSpc>
                <a:spcPts val="2711"/>
              </a:lnSpc>
              <a:buNone/>
            </a:pPr>
            <a:r>
              <a:rPr lang="en-US" sz="2169" dirty="0">
                <a:solidFill>
                  <a:srgbClr val="FFE5E5"/>
                </a:solidFill>
                <a:latin typeface="Dela Gothic One" pitchFamily="34" charset="0"/>
                <a:ea typeface="Dela Gothic One" pitchFamily="34" charset="-122"/>
                <a:cs typeface="Dela Gothic One" pitchFamily="34" charset="-120"/>
              </a:rPr>
              <a:t>Reward Shaping</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algn="l" indent="0" marL="0">
              <a:lnSpc>
                <a:spcPts val="2776"/>
              </a:lnSpc>
              <a:buNone/>
            </a:pPr>
            <a:r>
              <a:rPr lang="en-US" sz="1735" dirty="0">
                <a:solidFill>
                  <a:srgbClr val="FFE5E5"/>
                </a:solidFill>
                <a:latin typeface="DM Sans" pitchFamily="34" charset="0"/>
                <a:ea typeface="DM Sans" pitchFamily="34" charset="-122"/>
                <a:cs typeface="DM Sans" pitchFamily="34" charset="-120"/>
              </a:rPr>
              <a:t>Designing effective reward functions to guide the model towards desired molecular properties and drug-like characteristics.</a:t>
            </a:r>
            <a:endParaRPr lang="en-US" sz="1735" dirty="0"/>
          </a:p>
        </p:txBody>
      </p:sp>
      <p:sp>
        <p:nvSpPr>
          <p:cNvPr id="12" name="Shape 8"/>
          <p:cNvSpPr/>
          <p:nvPr/>
        </p:nvSpPr>
        <p:spPr>
          <a:xfrm>
            <a:off x="5062299" y="4555450"/>
            <a:ext cx="771168" cy="44053"/>
          </a:xfrm>
          <a:prstGeom prst="roundRect">
            <a:avLst>
              <a:gd name="adj" fmla="val 225099"/>
            </a:avLst>
          </a:prstGeom>
          <a:solidFill>
            <a:srgbClr val="8D2424"/>
          </a:solidFill>
          <a:ln/>
        </p:spPr>
      </p:sp>
      <p:sp>
        <p:nvSpPr>
          <p:cNvPr id="13" name="Shape 9"/>
          <p:cNvSpPr/>
          <p:nvPr/>
        </p:nvSpPr>
        <p:spPr>
          <a:xfrm>
            <a:off x="4566523" y="4329708"/>
            <a:ext cx="495776" cy="495776"/>
          </a:xfrm>
          <a:prstGeom prst="roundRect">
            <a:avLst>
              <a:gd name="adj" fmla="val 20002"/>
            </a:avLst>
          </a:prstGeom>
          <a:solidFill>
            <a:srgbClr val="740B0B"/>
          </a:solidFill>
          <a:ln w="7620">
            <a:solidFill>
              <a:srgbClr val="8D2424"/>
            </a:solidFill>
            <a:prstDash val="solid"/>
          </a:ln>
        </p:spPr>
      </p:sp>
      <p:sp>
        <p:nvSpPr>
          <p:cNvPr id="14" name="Text 10"/>
          <p:cNvSpPr/>
          <p:nvPr/>
        </p:nvSpPr>
        <p:spPr>
          <a:xfrm>
            <a:off x="4676418" y="4371023"/>
            <a:ext cx="275987" cy="413147"/>
          </a:xfrm>
          <a:prstGeom prst="rect">
            <a:avLst/>
          </a:prstGeom>
          <a:noFill/>
          <a:ln/>
        </p:spPr>
        <p:txBody>
          <a:bodyPr wrap="none" rtlCol="0" anchor="t"/>
          <a:lstStyle/>
          <a:p>
            <a:pPr algn="ctr" indent="0" marL="0">
              <a:lnSpc>
                <a:spcPts val="3253"/>
              </a:lnSpc>
              <a:buNone/>
            </a:pPr>
            <a:r>
              <a:rPr lang="en-US" sz="2603" dirty="0">
                <a:solidFill>
                  <a:srgbClr val="FFE5E5"/>
                </a:solidFill>
                <a:latin typeface="Dela Gothic One" pitchFamily="34" charset="0"/>
                <a:ea typeface="Dela Gothic One" pitchFamily="34" charset="-122"/>
                <a:cs typeface="Dela Gothic One" pitchFamily="34" charset="-120"/>
              </a:rPr>
              <a:t>2</a:t>
            </a:r>
            <a:endParaRPr lang="en-US" sz="2603" dirty="0"/>
          </a:p>
        </p:txBody>
      </p:sp>
      <p:sp>
        <p:nvSpPr>
          <p:cNvPr id="15" name="Text 11"/>
          <p:cNvSpPr/>
          <p:nvPr/>
        </p:nvSpPr>
        <p:spPr>
          <a:xfrm>
            <a:off x="6026348" y="4377809"/>
            <a:ext cx="4395073" cy="344329"/>
          </a:xfrm>
          <a:prstGeom prst="rect">
            <a:avLst/>
          </a:prstGeom>
          <a:noFill/>
          <a:ln/>
        </p:spPr>
        <p:txBody>
          <a:bodyPr wrap="none" rtlCol="0" anchor="t"/>
          <a:lstStyle/>
          <a:p>
            <a:pPr algn="l" indent="0" marL="0">
              <a:lnSpc>
                <a:spcPts val="2711"/>
              </a:lnSpc>
              <a:buNone/>
            </a:pPr>
            <a:r>
              <a:rPr lang="en-US" sz="2169" dirty="0">
                <a:solidFill>
                  <a:srgbClr val="FFE5E5"/>
                </a:solidFill>
                <a:latin typeface="Dela Gothic One" pitchFamily="34" charset="0"/>
                <a:ea typeface="Dela Gothic One" pitchFamily="34" charset="-122"/>
                <a:cs typeface="Dela Gothic One" pitchFamily="34" charset="-120"/>
              </a:rPr>
              <a:t>Adversarial Reinforcement</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algn="l" indent="0" marL="0">
              <a:lnSpc>
                <a:spcPts val="2776"/>
              </a:lnSpc>
              <a:buNone/>
            </a:pPr>
            <a:r>
              <a:rPr lang="en-US" sz="1735" dirty="0">
                <a:solidFill>
                  <a:srgbClr val="FFE5E5"/>
                </a:solidFill>
                <a:latin typeface="DM Sans" pitchFamily="34" charset="0"/>
                <a:ea typeface="DM Sans" pitchFamily="34" charset="-122"/>
                <a:cs typeface="DM Sans" pitchFamily="34" charset="-120"/>
              </a:rPr>
              <a:t>Combining reinforcement learning with adversarial training to promote the generation of diverse, high-quality molecular structures.</a:t>
            </a:r>
            <a:endParaRPr lang="en-US" sz="1735" dirty="0"/>
          </a:p>
        </p:txBody>
      </p:sp>
      <p:sp>
        <p:nvSpPr>
          <p:cNvPr id="17" name="Shape 13"/>
          <p:cNvSpPr/>
          <p:nvPr/>
        </p:nvSpPr>
        <p:spPr>
          <a:xfrm>
            <a:off x="5062299" y="6397823"/>
            <a:ext cx="771168" cy="44053"/>
          </a:xfrm>
          <a:prstGeom prst="roundRect">
            <a:avLst>
              <a:gd name="adj" fmla="val 225099"/>
            </a:avLst>
          </a:prstGeom>
          <a:solidFill>
            <a:srgbClr val="8D2424"/>
          </a:solidFill>
          <a:ln/>
        </p:spPr>
      </p:sp>
      <p:sp>
        <p:nvSpPr>
          <p:cNvPr id="18" name="Shape 14"/>
          <p:cNvSpPr/>
          <p:nvPr/>
        </p:nvSpPr>
        <p:spPr>
          <a:xfrm>
            <a:off x="4566523" y="6172081"/>
            <a:ext cx="495776" cy="495776"/>
          </a:xfrm>
          <a:prstGeom prst="roundRect">
            <a:avLst>
              <a:gd name="adj" fmla="val 20002"/>
            </a:avLst>
          </a:prstGeom>
          <a:solidFill>
            <a:srgbClr val="740B0B"/>
          </a:solidFill>
          <a:ln w="7620">
            <a:solidFill>
              <a:srgbClr val="8D2424"/>
            </a:solidFill>
            <a:prstDash val="solid"/>
          </a:ln>
        </p:spPr>
      </p:sp>
      <p:sp>
        <p:nvSpPr>
          <p:cNvPr id="19" name="Text 15"/>
          <p:cNvSpPr/>
          <p:nvPr/>
        </p:nvSpPr>
        <p:spPr>
          <a:xfrm>
            <a:off x="4668798" y="6213396"/>
            <a:ext cx="291108" cy="413147"/>
          </a:xfrm>
          <a:prstGeom prst="rect">
            <a:avLst/>
          </a:prstGeom>
          <a:noFill/>
          <a:ln/>
        </p:spPr>
        <p:txBody>
          <a:bodyPr wrap="none" rtlCol="0" anchor="t"/>
          <a:lstStyle/>
          <a:p>
            <a:pPr algn="ctr" indent="0" marL="0">
              <a:lnSpc>
                <a:spcPts val="3253"/>
              </a:lnSpc>
              <a:buNone/>
            </a:pPr>
            <a:r>
              <a:rPr lang="en-US" sz="2603" dirty="0">
                <a:solidFill>
                  <a:srgbClr val="FFE5E5"/>
                </a:solidFill>
                <a:latin typeface="Dela Gothic One" pitchFamily="34" charset="0"/>
                <a:ea typeface="Dela Gothic One" pitchFamily="34" charset="-122"/>
                <a:cs typeface="Dela Gothic One" pitchFamily="34" charset="-120"/>
              </a:rPr>
              <a:t>3</a:t>
            </a:r>
            <a:endParaRPr lang="en-US" sz="2603" dirty="0"/>
          </a:p>
        </p:txBody>
      </p:sp>
      <p:sp>
        <p:nvSpPr>
          <p:cNvPr id="20" name="Text 16"/>
          <p:cNvSpPr/>
          <p:nvPr/>
        </p:nvSpPr>
        <p:spPr>
          <a:xfrm>
            <a:off x="6026348" y="6220182"/>
            <a:ext cx="2754511" cy="344329"/>
          </a:xfrm>
          <a:prstGeom prst="rect">
            <a:avLst/>
          </a:prstGeom>
          <a:noFill/>
          <a:ln/>
        </p:spPr>
        <p:txBody>
          <a:bodyPr wrap="none" rtlCol="0" anchor="t"/>
          <a:lstStyle/>
          <a:p>
            <a:pPr algn="l" indent="0" marL="0">
              <a:lnSpc>
                <a:spcPts val="2711"/>
              </a:lnSpc>
              <a:buNone/>
            </a:pPr>
            <a:r>
              <a:rPr lang="en-US" sz="2169" dirty="0">
                <a:solidFill>
                  <a:srgbClr val="FFE5E5"/>
                </a:solidFill>
                <a:latin typeface="Dela Gothic One" pitchFamily="34" charset="0"/>
                <a:ea typeface="Dela Gothic One" pitchFamily="34" charset="-122"/>
                <a:cs typeface="Dela Gothic One" pitchFamily="34" charset="-120"/>
              </a:rPr>
              <a:t>Hierarchical RL</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algn="l" indent="0" marL="0">
              <a:lnSpc>
                <a:spcPts val="2776"/>
              </a:lnSpc>
              <a:buNone/>
            </a:pPr>
            <a:r>
              <a:rPr lang="en-US" sz="1735" dirty="0">
                <a:solidFill>
                  <a:srgbClr val="FFE5E5"/>
                </a:solidFill>
                <a:latin typeface="DM Sans" pitchFamily="34" charset="0"/>
                <a:ea typeface="DM Sans" pitchFamily="34" charset="-122"/>
                <a:cs typeface="DM Sans" pitchFamily="34" charset="-120"/>
              </a:rPr>
              <a:t>Using a hierarchical approach to break down the molecular design task into subtasks, enabling more efficient exploration of the chemical space.</a:t>
            </a:r>
            <a:endParaRPr lang="en-US" sz="173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807482"/>
            <a:ext cx="11109960" cy="1388745"/>
          </a:xfrm>
          <a:prstGeom prst="rect">
            <a:avLst/>
          </a:prstGeom>
          <a:noFill/>
          <a:ln/>
        </p:spPr>
        <p:txBody>
          <a:bodyPr wrap="squar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Molecular Representations and Fingerprints</a:t>
            </a:r>
            <a:endParaRPr lang="en-US" sz="4374" dirty="0"/>
          </a:p>
        </p:txBody>
      </p:sp>
      <p:sp>
        <p:nvSpPr>
          <p:cNvPr id="5" name="Text 2"/>
          <p:cNvSpPr/>
          <p:nvPr/>
        </p:nvSpPr>
        <p:spPr>
          <a:xfrm>
            <a:off x="1760220" y="2751653"/>
            <a:ext cx="2371011" cy="694373"/>
          </a:xfrm>
          <a:prstGeom prst="rect">
            <a:avLst/>
          </a:prstGeom>
          <a:noFill/>
          <a:ln/>
        </p:spPr>
        <p:txBody>
          <a:bodyPr wrap="square" rtlCol="0" anchor="t"/>
          <a:lstStyle/>
          <a:p>
            <a:pPr indent="0" marL="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Molecular Graphs</a:t>
            </a:r>
            <a:endParaRPr lang="en-US" sz="2187" dirty="0"/>
          </a:p>
        </p:txBody>
      </p:sp>
      <p:sp>
        <p:nvSpPr>
          <p:cNvPr id="6" name="Text 3"/>
          <p:cNvSpPr/>
          <p:nvPr/>
        </p:nvSpPr>
        <p:spPr>
          <a:xfrm>
            <a:off x="1760220" y="3668197"/>
            <a:ext cx="2371011" cy="3554016"/>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Molecules can be represented as graphs, where atoms are nodes and bonds are edges. This graph-based encoding captures the connectivity and topology of the molecular structure.</a:t>
            </a:r>
            <a:endParaRPr lang="en-US" sz="1750" dirty="0"/>
          </a:p>
        </p:txBody>
      </p:sp>
      <p:sp>
        <p:nvSpPr>
          <p:cNvPr id="7" name="Text 4"/>
          <p:cNvSpPr/>
          <p:nvPr/>
        </p:nvSpPr>
        <p:spPr>
          <a:xfrm>
            <a:off x="4680823" y="2751653"/>
            <a:ext cx="2371011" cy="694373"/>
          </a:xfrm>
          <a:prstGeom prst="rect">
            <a:avLst/>
          </a:prstGeom>
          <a:noFill/>
          <a:ln/>
        </p:spPr>
        <p:txBody>
          <a:bodyPr wrap="square" rtlCol="0" anchor="t"/>
          <a:lstStyle/>
          <a:p>
            <a:pPr indent="0" marL="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SMILES Strings</a:t>
            </a:r>
            <a:endParaRPr lang="en-US" sz="2187" dirty="0"/>
          </a:p>
        </p:txBody>
      </p:sp>
      <p:sp>
        <p:nvSpPr>
          <p:cNvPr id="8" name="Text 5"/>
          <p:cNvSpPr/>
          <p:nvPr/>
        </p:nvSpPr>
        <p:spPr>
          <a:xfrm>
            <a:off x="4680823" y="3668197"/>
            <a:ext cx="2371011" cy="3554016"/>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SMILES (Simplified Molecular Input Line Entry System) is a text-based representation of molecular structures, providing a compact and versatile way to encode and share chemical information.</a:t>
            </a:r>
            <a:endParaRPr lang="en-US" sz="1750" dirty="0"/>
          </a:p>
        </p:txBody>
      </p:sp>
      <p:sp>
        <p:nvSpPr>
          <p:cNvPr id="9" name="Text 6"/>
          <p:cNvSpPr/>
          <p:nvPr/>
        </p:nvSpPr>
        <p:spPr>
          <a:xfrm>
            <a:off x="7601426" y="2751653"/>
            <a:ext cx="2371011" cy="694373"/>
          </a:xfrm>
          <a:prstGeom prst="rect">
            <a:avLst/>
          </a:prstGeom>
          <a:noFill/>
          <a:ln/>
        </p:spPr>
        <p:txBody>
          <a:bodyPr wrap="square" rtlCol="0" anchor="t"/>
          <a:lstStyle/>
          <a:p>
            <a:pPr indent="0" marL="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Molecular Fingerprints</a:t>
            </a:r>
            <a:endParaRPr lang="en-US" sz="2187" dirty="0"/>
          </a:p>
        </p:txBody>
      </p:sp>
      <p:sp>
        <p:nvSpPr>
          <p:cNvPr id="10" name="Text 7"/>
          <p:cNvSpPr/>
          <p:nvPr/>
        </p:nvSpPr>
        <p:spPr>
          <a:xfrm>
            <a:off x="7601426" y="3668197"/>
            <a:ext cx="2371011" cy="2843213"/>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Fingerprints are high-dimensional binary vectors that encode the structural features of a molecule, enabling efficient similarity comparisons and database searches.</a:t>
            </a:r>
            <a:endParaRPr lang="en-US" sz="1750" dirty="0"/>
          </a:p>
        </p:txBody>
      </p:sp>
      <p:sp>
        <p:nvSpPr>
          <p:cNvPr id="11" name="Text 8"/>
          <p:cNvSpPr/>
          <p:nvPr/>
        </p:nvSpPr>
        <p:spPr>
          <a:xfrm>
            <a:off x="10522029" y="2751653"/>
            <a:ext cx="2371011" cy="1041559"/>
          </a:xfrm>
          <a:prstGeom prst="rect">
            <a:avLst/>
          </a:prstGeom>
          <a:noFill/>
          <a:ln/>
        </p:spPr>
        <p:txBody>
          <a:bodyPr wrap="square" rtlCol="0" anchor="t"/>
          <a:lstStyle/>
          <a:p>
            <a:pPr indent="0" marL="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3D Conformations</a:t>
            </a:r>
            <a:endParaRPr lang="en-US" sz="2187" dirty="0"/>
          </a:p>
        </p:txBody>
      </p:sp>
      <p:sp>
        <p:nvSpPr>
          <p:cNvPr id="12" name="Text 9"/>
          <p:cNvSpPr/>
          <p:nvPr/>
        </p:nvSpPr>
        <p:spPr>
          <a:xfrm>
            <a:off x="10522029" y="4015383"/>
            <a:ext cx="2371011" cy="2843213"/>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Incorporating the three-dimensional spatial arrangement of atoms is crucial for accurately modeling molecular interactions and predicting biological activities.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643420"/>
            <a:ext cx="11109960" cy="1388745"/>
          </a:xfrm>
          <a:prstGeom prst="rect">
            <a:avLst/>
          </a:prstGeom>
          <a:noFill/>
          <a:ln/>
        </p:spPr>
        <p:txBody>
          <a:bodyPr wrap="squar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Evaluation Metrics for Generative Models</a:t>
            </a:r>
            <a:endParaRPr lang="en-US" sz="4374" dirty="0"/>
          </a:p>
        </p:txBody>
      </p:sp>
      <p:sp>
        <p:nvSpPr>
          <p:cNvPr id="5" name="Text 2"/>
          <p:cNvSpPr/>
          <p:nvPr/>
        </p:nvSpPr>
        <p:spPr>
          <a:xfrm>
            <a:off x="2115622" y="3476506"/>
            <a:ext cx="10754558"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Validity:</a:t>
            </a:r>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 Ensuring the generated molecules are chemically valid and can be synthesized in a laboratory setting.</a:t>
            </a:r>
            <a:endParaRPr lang="en-US" sz="1750" dirty="0"/>
          </a:p>
        </p:txBody>
      </p:sp>
      <p:sp>
        <p:nvSpPr>
          <p:cNvPr id="6" name="Text 3"/>
          <p:cNvSpPr/>
          <p:nvPr/>
        </p:nvSpPr>
        <p:spPr>
          <a:xfrm>
            <a:off x="2115622" y="4276130"/>
            <a:ext cx="10754558"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Diversity:</a:t>
            </a:r>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 Measuring the variety and novelty of the generated molecular structures compared to existing compounds.</a:t>
            </a:r>
            <a:endParaRPr lang="en-US" sz="1750" dirty="0"/>
          </a:p>
        </p:txBody>
      </p:sp>
      <p:sp>
        <p:nvSpPr>
          <p:cNvPr id="7" name="Text 4"/>
          <p:cNvSpPr/>
          <p:nvPr/>
        </p:nvSpPr>
        <p:spPr>
          <a:xfrm>
            <a:off x="2115622" y="5075753"/>
            <a:ext cx="10754558"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Relevance:</a:t>
            </a:r>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 Evaluating the drug-likeness and potential biological activities of the generated molecules using computational and experimental assays.</a:t>
            </a:r>
            <a:endParaRPr lang="en-US" sz="1750" dirty="0"/>
          </a:p>
        </p:txBody>
      </p:sp>
      <p:sp>
        <p:nvSpPr>
          <p:cNvPr id="8" name="Text 5"/>
          <p:cNvSpPr/>
          <p:nvPr/>
        </p:nvSpPr>
        <p:spPr>
          <a:xfrm>
            <a:off x="2115622" y="5875377"/>
            <a:ext cx="10754558"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FFE5E5"/>
                </a:solidFill>
                <a:latin typeface="DM Sans" pitchFamily="34" charset="0"/>
                <a:ea typeface="DM Sans" pitchFamily="34" charset="-122"/>
                <a:cs typeface="DM Sans" pitchFamily="34" charset="-120"/>
              </a:rPr>
              <a:t>Optimality:</a:t>
            </a:r>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 Quantifying the optimization of multiple, often conflicting, molecular properties such as potency, selectivity, solubility, and toxicity.</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616625"/>
            <a:ext cx="9978271" cy="694373"/>
          </a:xfrm>
          <a:prstGeom prst="rect">
            <a:avLst/>
          </a:prstGeom>
          <a:noFill/>
          <a:ln/>
        </p:spPr>
        <p:txBody>
          <a:bodyPr wrap="none" rtlCol="0" anchor="t"/>
          <a:lstStyle/>
          <a:p>
            <a:pPr indent="0" marL="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Applications in Drug Discovery</a:t>
            </a:r>
            <a:endParaRPr lang="en-US" sz="4374" dirty="0"/>
          </a:p>
        </p:txBody>
      </p:sp>
      <p:pic>
        <p:nvPicPr>
          <p:cNvPr id="5" name="Image 1" descr="preencoded.png">    </p:cNvPr>
          <p:cNvPicPr>
            <a:picLocks noChangeAspect="1"/>
          </p:cNvPicPr>
          <p:nvPr/>
        </p:nvPicPr>
        <p:blipFill>
          <a:blip r:embed="rId2"/>
          <a:stretch>
            <a:fillRect/>
          </a:stretch>
        </p:blipFill>
        <p:spPr>
          <a:xfrm>
            <a:off x="1760220" y="1755338"/>
            <a:ext cx="2527459" cy="1561981"/>
          </a:xfrm>
          <a:prstGeom prst="rect">
            <a:avLst/>
          </a:prstGeom>
        </p:spPr>
      </p:pic>
      <p:sp>
        <p:nvSpPr>
          <p:cNvPr id="6" name="Text 2"/>
          <p:cNvSpPr/>
          <p:nvPr/>
        </p:nvSpPr>
        <p:spPr>
          <a:xfrm>
            <a:off x="1760220" y="3594973"/>
            <a:ext cx="2527459" cy="1041559"/>
          </a:xfrm>
          <a:prstGeom prst="rect">
            <a:avLst/>
          </a:prstGeom>
          <a:noFill/>
          <a:ln/>
        </p:spPr>
        <p:txBody>
          <a:bodyPr wrap="square" rtlCol="0" anchor="t"/>
          <a:lstStyle/>
          <a:p>
            <a:pPr algn="l" indent="0" marL="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High-Throughput Screening</a:t>
            </a:r>
            <a:endParaRPr lang="en-US" sz="2187" dirty="0"/>
          </a:p>
        </p:txBody>
      </p:sp>
      <p:sp>
        <p:nvSpPr>
          <p:cNvPr id="7" name="Text 3"/>
          <p:cNvSpPr/>
          <p:nvPr/>
        </p:nvSpPr>
        <p:spPr>
          <a:xfrm>
            <a:off x="1760220" y="4769763"/>
            <a:ext cx="2527459"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Generative models can accelerate the screening of millions of virtual compounds to identify promising drug candidates for further development and optimization.</a:t>
            </a:r>
            <a:endParaRPr lang="en-US" sz="1750" dirty="0"/>
          </a:p>
        </p:txBody>
      </p:sp>
      <p:pic>
        <p:nvPicPr>
          <p:cNvPr id="8" name="Image 2" descr="preencoded.png">    </p:cNvPr>
          <p:cNvPicPr>
            <a:picLocks noChangeAspect="1"/>
          </p:cNvPicPr>
          <p:nvPr/>
        </p:nvPicPr>
        <p:blipFill>
          <a:blip r:embed="rId3"/>
          <a:stretch>
            <a:fillRect/>
          </a:stretch>
        </p:blipFill>
        <p:spPr>
          <a:xfrm>
            <a:off x="4620935" y="1755338"/>
            <a:ext cx="2527578" cy="1562100"/>
          </a:xfrm>
          <a:prstGeom prst="rect">
            <a:avLst/>
          </a:prstGeom>
        </p:spPr>
      </p:pic>
      <p:sp>
        <p:nvSpPr>
          <p:cNvPr id="9" name="Text 4"/>
          <p:cNvSpPr/>
          <p:nvPr/>
        </p:nvSpPr>
        <p:spPr>
          <a:xfrm>
            <a:off x="4620935" y="3595092"/>
            <a:ext cx="2527578" cy="694373"/>
          </a:xfrm>
          <a:prstGeom prst="rect">
            <a:avLst/>
          </a:prstGeom>
          <a:noFill/>
          <a:ln/>
        </p:spPr>
        <p:txBody>
          <a:bodyPr wrap="square" rtlCol="0" anchor="t"/>
          <a:lstStyle/>
          <a:p>
            <a:pPr algn="l" indent="0" marL="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Molecular Optimization</a:t>
            </a:r>
            <a:endParaRPr lang="en-US" sz="2187" dirty="0"/>
          </a:p>
        </p:txBody>
      </p:sp>
      <p:sp>
        <p:nvSpPr>
          <p:cNvPr id="10" name="Text 5"/>
          <p:cNvSpPr/>
          <p:nvPr/>
        </p:nvSpPr>
        <p:spPr>
          <a:xfrm>
            <a:off x="4620935" y="4422696"/>
            <a:ext cx="2527578"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These models can iteratively refine and improve the properties of lead compounds, guiding medicinal chemists towards more potent, selective, and drug-like molecules.</a:t>
            </a:r>
            <a:endParaRPr lang="en-US" sz="1750" dirty="0"/>
          </a:p>
        </p:txBody>
      </p:sp>
      <p:pic>
        <p:nvPicPr>
          <p:cNvPr id="11" name="Image 3" descr="preencoded.png">    </p:cNvPr>
          <p:cNvPicPr>
            <a:picLocks noChangeAspect="1"/>
          </p:cNvPicPr>
          <p:nvPr/>
        </p:nvPicPr>
        <p:blipFill>
          <a:blip r:embed="rId4"/>
          <a:stretch>
            <a:fillRect/>
          </a:stretch>
        </p:blipFill>
        <p:spPr>
          <a:xfrm>
            <a:off x="7481768" y="1755338"/>
            <a:ext cx="2527578" cy="1562100"/>
          </a:xfrm>
          <a:prstGeom prst="rect">
            <a:avLst/>
          </a:prstGeom>
        </p:spPr>
      </p:pic>
      <p:sp>
        <p:nvSpPr>
          <p:cNvPr id="12" name="Text 6"/>
          <p:cNvSpPr/>
          <p:nvPr/>
        </p:nvSpPr>
        <p:spPr>
          <a:xfrm>
            <a:off x="7481768" y="3595092"/>
            <a:ext cx="2527578" cy="694373"/>
          </a:xfrm>
          <a:prstGeom prst="rect">
            <a:avLst/>
          </a:prstGeom>
          <a:noFill/>
          <a:ln/>
        </p:spPr>
        <p:txBody>
          <a:bodyPr wrap="square" rtlCol="0" anchor="t"/>
          <a:lstStyle/>
          <a:p>
            <a:pPr algn="l" indent="0" marL="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De Novo Design</a:t>
            </a:r>
            <a:endParaRPr lang="en-US" sz="2187" dirty="0"/>
          </a:p>
        </p:txBody>
      </p:sp>
      <p:sp>
        <p:nvSpPr>
          <p:cNvPr id="13" name="Text 7"/>
          <p:cNvSpPr/>
          <p:nvPr/>
        </p:nvSpPr>
        <p:spPr>
          <a:xfrm>
            <a:off x="7481768" y="4422696"/>
            <a:ext cx="2527578"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Generative models can create novel, entirely new molecular structures that meet the desired criteria for drug-likeness, opening up unexplored regions of the chemical space.</a:t>
            </a:r>
            <a:endParaRPr lang="en-US" sz="1750" dirty="0"/>
          </a:p>
        </p:txBody>
      </p:sp>
      <p:pic>
        <p:nvPicPr>
          <p:cNvPr id="14" name="Image 4" descr="preencoded.png">    </p:cNvPr>
          <p:cNvPicPr>
            <a:picLocks noChangeAspect="1"/>
          </p:cNvPicPr>
          <p:nvPr/>
        </p:nvPicPr>
        <p:blipFill>
          <a:blip r:embed="rId5"/>
          <a:stretch>
            <a:fillRect/>
          </a:stretch>
        </p:blipFill>
        <p:spPr>
          <a:xfrm>
            <a:off x="10342602" y="1755338"/>
            <a:ext cx="2527578" cy="1562100"/>
          </a:xfrm>
          <a:prstGeom prst="rect">
            <a:avLst/>
          </a:prstGeom>
        </p:spPr>
      </p:pic>
      <p:sp>
        <p:nvSpPr>
          <p:cNvPr id="15" name="Text 8"/>
          <p:cNvSpPr/>
          <p:nvPr/>
        </p:nvSpPr>
        <p:spPr>
          <a:xfrm>
            <a:off x="10342602" y="3595092"/>
            <a:ext cx="2527578" cy="694373"/>
          </a:xfrm>
          <a:prstGeom prst="rect">
            <a:avLst/>
          </a:prstGeom>
          <a:noFill/>
          <a:ln/>
        </p:spPr>
        <p:txBody>
          <a:bodyPr wrap="square" rtlCol="0" anchor="t"/>
          <a:lstStyle/>
          <a:p>
            <a:pPr algn="l" indent="0" marL="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Drug Repurposing</a:t>
            </a:r>
            <a:endParaRPr lang="en-US" sz="2187" dirty="0"/>
          </a:p>
        </p:txBody>
      </p:sp>
      <p:sp>
        <p:nvSpPr>
          <p:cNvPr id="16" name="Text 9"/>
          <p:cNvSpPr/>
          <p:nvPr/>
        </p:nvSpPr>
        <p:spPr>
          <a:xfrm>
            <a:off x="10342602" y="4422696"/>
            <a:ext cx="2527578" cy="2487811"/>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Generative models can be leveraged to identify new potential uses for existing drugs, accelerating the drug development process and reducing costs.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a:ln/>
        </p:spPr>
      </p:sp>
      <p:sp>
        <p:nvSpPr>
          <p:cNvPr id="4" name="Text 1"/>
          <p:cNvSpPr/>
          <p:nvPr/>
        </p:nvSpPr>
        <p:spPr>
          <a:xfrm>
            <a:off x="2260997" y="555903"/>
            <a:ext cx="10108406" cy="1263491"/>
          </a:xfrm>
          <a:prstGeom prst="rect">
            <a:avLst/>
          </a:prstGeom>
          <a:noFill/>
          <a:ln/>
        </p:spPr>
        <p:txBody>
          <a:bodyPr wrap="square" rtlCol="0" anchor="t"/>
          <a:lstStyle/>
          <a:p>
            <a:pPr indent="0" marL="0">
              <a:lnSpc>
                <a:spcPts val="4975"/>
              </a:lnSpc>
              <a:buNone/>
            </a:pPr>
            <a:r>
              <a:rPr lang="en-US" sz="3980" dirty="0">
                <a:solidFill>
                  <a:srgbClr val="FAEBEB"/>
                </a:solidFill>
                <a:latin typeface="Dela Gothic One" pitchFamily="34" charset="0"/>
                <a:ea typeface="Dela Gothic One" pitchFamily="34" charset="-122"/>
                <a:cs typeface="Dela Gothic One" pitchFamily="34" charset="-120"/>
              </a:rPr>
              <a:t>Case Studies and Success Stories</a:t>
            </a:r>
            <a:endParaRPr lang="en-US" sz="3980" dirty="0"/>
          </a:p>
        </p:txBody>
      </p:sp>
      <p:sp>
        <p:nvSpPr>
          <p:cNvPr id="5" name="Shape 2"/>
          <p:cNvSpPr/>
          <p:nvPr/>
        </p:nvSpPr>
        <p:spPr>
          <a:xfrm>
            <a:off x="2260997" y="2223730"/>
            <a:ext cx="4953119" cy="2781895"/>
          </a:xfrm>
          <a:prstGeom prst="roundRect">
            <a:avLst>
              <a:gd name="adj" fmla="val 3270"/>
            </a:avLst>
          </a:prstGeom>
          <a:solidFill>
            <a:srgbClr val="740B0B"/>
          </a:solidFill>
          <a:ln w="7620">
            <a:solidFill>
              <a:srgbClr val="8D2424"/>
            </a:solidFill>
            <a:prstDash val="solid"/>
          </a:ln>
        </p:spPr>
      </p:sp>
      <p:sp>
        <p:nvSpPr>
          <p:cNvPr id="6" name="Text 3"/>
          <p:cNvSpPr/>
          <p:nvPr/>
        </p:nvSpPr>
        <p:spPr>
          <a:xfrm>
            <a:off x="2470785" y="2433518"/>
            <a:ext cx="4533543" cy="947618"/>
          </a:xfrm>
          <a:prstGeom prst="rect">
            <a:avLst/>
          </a:prstGeom>
          <a:noFill/>
          <a:ln/>
        </p:spPr>
        <p:txBody>
          <a:bodyPr wrap="square" rtlCol="0" anchor="t"/>
          <a:lstStyle/>
          <a:p>
            <a:pPr indent="0" marL="0">
              <a:lnSpc>
                <a:spcPts val="2487"/>
              </a:lnSpc>
              <a:buNone/>
            </a:pPr>
            <a:r>
              <a:rPr lang="en-US" sz="1990" dirty="0">
                <a:solidFill>
                  <a:srgbClr val="FFE5E5"/>
                </a:solidFill>
                <a:latin typeface="Dela Gothic One" pitchFamily="34" charset="0"/>
                <a:ea typeface="Dela Gothic One" pitchFamily="34" charset="-122"/>
                <a:cs typeface="Dela Gothic One" pitchFamily="34" charset="-120"/>
              </a:rPr>
              <a:t>Generative Adversarial Networks for Novel Compounds</a:t>
            </a:r>
            <a:endParaRPr lang="en-US" sz="1990" dirty="0"/>
          </a:p>
        </p:txBody>
      </p:sp>
      <p:sp>
        <p:nvSpPr>
          <p:cNvPr id="7" name="Text 4"/>
          <p:cNvSpPr/>
          <p:nvPr/>
        </p:nvSpPr>
        <p:spPr>
          <a:xfrm>
            <a:off x="2470785" y="3502343"/>
            <a:ext cx="4533543" cy="1293495"/>
          </a:xfrm>
          <a:prstGeom prst="rect">
            <a:avLst/>
          </a:prstGeom>
          <a:noFill/>
          <a:ln/>
        </p:spPr>
        <p:txBody>
          <a:bodyPr wrap="square" rtlCol="0" anchor="t"/>
          <a:lstStyle/>
          <a:p>
            <a:pPr indent="0" marL="0">
              <a:lnSpc>
                <a:spcPts val="2547"/>
              </a:lnSpc>
              <a:buNone/>
            </a:pPr>
            <a:r>
              <a:rPr lang="en-US" sz="1592" dirty="0">
                <a:solidFill>
                  <a:srgbClr val="FFE5E5"/>
                </a:solidFill>
                <a:latin typeface="DM Sans" pitchFamily="34" charset="0"/>
                <a:ea typeface="DM Sans" pitchFamily="34" charset="-122"/>
                <a:cs typeface="DM Sans" pitchFamily="34" charset="-120"/>
              </a:rPr>
              <a:t>Researchers used a GAN-based model to generate previously undiscovered molecules with potent anticancer properties, leading to promising preclinical results.</a:t>
            </a:r>
            <a:endParaRPr lang="en-US" sz="1592" dirty="0"/>
          </a:p>
        </p:txBody>
      </p:sp>
      <p:sp>
        <p:nvSpPr>
          <p:cNvPr id="8" name="Shape 5"/>
          <p:cNvSpPr/>
          <p:nvPr/>
        </p:nvSpPr>
        <p:spPr>
          <a:xfrm>
            <a:off x="7416284" y="2223730"/>
            <a:ext cx="4953119" cy="2781895"/>
          </a:xfrm>
          <a:prstGeom prst="roundRect">
            <a:avLst>
              <a:gd name="adj" fmla="val 3270"/>
            </a:avLst>
          </a:prstGeom>
          <a:solidFill>
            <a:srgbClr val="740B0B"/>
          </a:solidFill>
          <a:ln w="7620">
            <a:solidFill>
              <a:srgbClr val="8D2424"/>
            </a:solidFill>
            <a:prstDash val="solid"/>
          </a:ln>
        </p:spPr>
      </p:sp>
      <p:sp>
        <p:nvSpPr>
          <p:cNvPr id="9" name="Text 6"/>
          <p:cNvSpPr/>
          <p:nvPr/>
        </p:nvSpPr>
        <p:spPr>
          <a:xfrm>
            <a:off x="7626072" y="2433518"/>
            <a:ext cx="4533543" cy="631746"/>
          </a:xfrm>
          <a:prstGeom prst="rect">
            <a:avLst/>
          </a:prstGeom>
          <a:noFill/>
          <a:ln/>
        </p:spPr>
        <p:txBody>
          <a:bodyPr wrap="square" rtlCol="0" anchor="t"/>
          <a:lstStyle/>
          <a:p>
            <a:pPr indent="0" marL="0">
              <a:lnSpc>
                <a:spcPts val="2487"/>
              </a:lnSpc>
              <a:buNone/>
            </a:pPr>
            <a:r>
              <a:rPr lang="en-US" sz="1990" dirty="0">
                <a:solidFill>
                  <a:srgbClr val="FFE5E5"/>
                </a:solidFill>
                <a:latin typeface="Dela Gothic One" pitchFamily="34" charset="0"/>
                <a:ea typeface="Dela Gothic One" pitchFamily="34" charset="-122"/>
                <a:cs typeface="Dela Gothic One" pitchFamily="34" charset="-120"/>
              </a:rPr>
              <a:t>Variational Autoencoders for Optimizing Drug Candidates</a:t>
            </a:r>
            <a:endParaRPr lang="en-US" sz="1990" dirty="0"/>
          </a:p>
        </p:txBody>
      </p:sp>
      <p:sp>
        <p:nvSpPr>
          <p:cNvPr id="10" name="Text 7"/>
          <p:cNvSpPr/>
          <p:nvPr/>
        </p:nvSpPr>
        <p:spPr>
          <a:xfrm>
            <a:off x="7626072" y="3186470"/>
            <a:ext cx="4533543" cy="1293495"/>
          </a:xfrm>
          <a:prstGeom prst="rect">
            <a:avLst/>
          </a:prstGeom>
          <a:noFill/>
          <a:ln/>
        </p:spPr>
        <p:txBody>
          <a:bodyPr wrap="square" rtlCol="0" anchor="t"/>
          <a:lstStyle/>
          <a:p>
            <a:pPr indent="0" marL="0">
              <a:lnSpc>
                <a:spcPts val="2547"/>
              </a:lnSpc>
              <a:buNone/>
            </a:pPr>
            <a:r>
              <a:rPr lang="en-US" sz="1592" dirty="0">
                <a:solidFill>
                  <a:srgbClr val="FFE5E5"/>
                </a:solidFill>
                <a:latin typeface="DM Sans" pitchFamily="34" charset="0"/>
                <a:ea typeface="DM Sans" pitchFamily="34" charset="-122"/>
                <a:cs typeface="DM Sans" pitchFamily="34" charset="-120"/>
              </a:rPr>
              <a:t>A VAE-powered platform enabled lead optimization, enhancing the drug-likeness and pharmacokinetic profiles of candidate molecules for a rare disease target.</a:t>
            </a:r>
            <a:endParaRPr lang="en-US" sz="1592" dirty="0"/>
          </a:p>
        </p:txBody>
      </p:sp>
      <p:sp>
        <p:nvSpPr>
          <p:cNvPr id="11" name="Shape 8"/>
          <p:cNvSpPr/>
          <p:nvPr/>
        </p:nvSpPr>
        <p:spPr>
          <a:xfrm>
            <a:off x="2260997" y="5207794"/>
            <a:ext cx="4953119" cy="2466023"/>
          </a:xfrm>
          <a:prstGeom prst="roundRect">
            <a:avLst>
              <a:gd name="adj" fmla="val 3689"/>
            </a:avLst>
          </a:prstGeom>
          <a:solidFill>
            <a:srgbClr val="740B0B"/>
          </a:solidFill>
          <a:ln w="7620">
            <a:solidFill>
              <a:srgbClr val="8D2424"/>
            </a:solidFill>
            <a:prstDash val="solid"/>
          </a:ln>
        </p:spPr>
      </p:sp>
      <p:sp>
        <p:nvSpPr>
          <p:cNvPr id="12" name="Text 9"/>
          <p:cNvSpPr/>
          <p:nvPr/>
        </p:nvSpPr>
        <p:spPr>
          <a:xfrm>
            <a:off x="2470785" y="5417582"/>
            <a:ext cx="4533543" cy="631746"/>
          </a:xfrm>
          <a:prstGeom prst="rect">
            <a:avLst/>
          </a:prstGeom>
          <a:noFill/>
          <a:ln/>
        </p:spPr>
        <p:txBody>
          <a:bodyPr wrap="square" rtlCol="0" anchor="t"/>
          <a:lstStyle/>
          <a:p>
            <a:pPr indent="0" marL="0">
              <a:lnSpc>
                <a:spcPts val="2487"/>
              </a:lnSpc>
              <a:buNone/>
            </a:pPr>
            <a:r>
              <a:rPr lang="en-US" sz="1990" dirty="0">
                <a:solidFill>
                  <a:srgbClr val="FFE5E5"/>
                </a:solidFill>
                <a:latin typeface="Dela Gothic One" pitchFamily="34" charset="0"/>
                <a:ea typeface="Dela Gothic One" pitchFamily="34" charset="-122"/>
                <a:cs typeface="Dela Gothic One" pitchFamily="34" charset="-120"/>
              </a:rPr>
              <a:t>Reinforcement Learning for Targeted Molecular Design</a:t>
            </a:r>
            <a:endParaRPr lang="en-US" sz="1990" dirty="0"/>
          </a:p>
        </p:txBody>
      </p:sp>
      <p:sp>
        <p:nvSpPr>
          <p:cNvPr id="13" name="Text 10"/>
          <p:cNvSpPr/>
          <p:nvPr/>
        </p:nvSpPr>
        <p:spPr>
          <a:xfrm>
            <a:off x="2470785" y="6170533"/>
            <a:ext cx="4533543" cy="1293495"/>
          </a:xfrm>
          <a:prstGeom prst="rect">
            <a:avLst/>
          </a:prstGeom>
          <a:noFill/>
          <a:ln/>
        </p:spPr>
        <p:txBody>
          <a:bodyPr wrap="square" rtlCol="0" anchor="t"/>
          <a:lstStyle/>
          <a:p>
            <a:pPr indent="0" marL="0">
              <a:lnSpc>
                <a:spcPts val="2547"/>
              </a:lnSpc>
              <a:buNone/>
            </a:pPr>
            <a:r>
              <a:rPr lang="en-US" sz="1592" dirty="0">
                <a:solidFill>
                  <a:srgbClr val="FFE5E5"/>
                </a:solidFill>
                <a:latin typeface="DM Sans" pitchFamily="34" charset="0"/>
                <a:ea typeface="DM Sans" pitchFamily="34" charset="-122"/>
                <a:cs typeface="DM Sans" pitchFamily="34" charset="-120"/>
              </a:rPr>
              <a:t>By incorporating reinforcement learning, scientists designed novel small molecules that selectively bind to a challenging protein target involved in inflammation.</a:t>
            </a:r>
            <a:endParaRPr lang="en-US" sz="1592" dirty="0"/>
          </a:p>
        </p:txBody>
      </p:sp>
      <p:sp>
        <p:nvSpPr>
          <p:cNvPr id="14" name="Shape 11"/>
          <p:cNvSpPr/>
          <p:nvPr/>
        </p:nvSpPr>
        <p:spPr>
          <a:xfrm>
            <a:off x="7416284" y="5207794"/>
            <a:ext cx="4953119" cy="2466023"/>
          </a:xfrm>
          <a:prstGeom prst="roundRect">
            <a:avLst>
              <a:gd name="adj" fmla="val 3689"/>
            </a:avLst>
          </a:prstGeom>
          <a:solidFill>
            <a:srgbClr val="740B0B"/>
          </a:solidFill>
          <a:ln w="7620">
            <a:solidFill>
              <a:srgbClr val="8D2424"/>
            </a:solidFill>
            <a:prstDash val="solid"/>
          </a:ln>
        </p:spPr>
      </p:sp>
      <p:sp>
        <p:nvSpPr>
          <p:cNvPr id="15" name="Text 12"/>
          <p:cNvSpPr/>
          <p:nvPr/>
        </p:nvSpPr>
        <p:spPr>
          <a:xfrm>
            <a:off x="7626072" y="5417582"/>
            <a:ext cx="4533543" cy="631746"/>
          </a:xfrm>
          <a:prstGeom prst="rect">
            <a:avLst/>
          </a:prstGeom>
          <a:noFill/>
          <a:ln/>
        </p:spPr>
        <p:txBody>
          <a:bodyPr wrap="square" rtlCol="0" anchor="t"/>
          <a:lstStyle/>
          <a:p>
            <a:pPr indent="0" marL="0">
              <a:lnSpc>
                <a:spcPts val="2487"/>
              </a:lnSpc>
              <a:buNone/>
            </a:pPr>
            <a:r>
              <a:rPr lang="en-US" sz="1990" dirty="0">
                <a:solidFill>
                  <a:srgbClr val="FFE5E5"/>
                </a:solidFill>
                <a:latin typeface="Dela Gothic One" pitchFamily="34" charset="0"/>
                <a:ea typeface="Dela Gothic One" pitchFamily="34" charset="-122"/>
                <a:cs typeface="Dela Gothic One" pitchFamily="34" charset="-120"/>
              </a:rPr>
              <a:t>Generative Models for Drug Repurposing</a:t>
            </a:r>
            <a:endParaRPr lang="en-US" sz="1990" dirty="0"/>
          </a:p>
        </p:txBody>
      </p:sp>
      <p:sp>
        <p:nvSpPr>
          <p:cNvPr id="16" name="Text 13"/>
          <p:cNvSpPr/>
          <p:nvPr/>
        </p:nvSpPr>
        <p:spPr>
          <a:xfrm>
            <a:off x="7626072" y="6170533"/>
            <a:ext cx="4533543" cy="1293495"/>
          </a:xfrm>
          <a:prstGeom prst="rect">
            <a:avLst/>
          </a:prstGeom>
          <a:noFill/>
          <a:ln/>
        </p:spPr>
        <p:txBody>
          <a:bodyPr wrap="square" rtlCol="0" anchor="t"/>
          <a:lstStyle/>
          <a:p>
            <a:pPr indent="0" marL="0">
              <a:lnSpc>
                <a:spcPts val="2547"/>
              </a:lnSpc>
              <a:buNone/>
            </a:pPr>
            <a:r>
              <a:rPr lang="en-US" sz="1592" dirty="0">
                <a:solidFill>
                  <a:srgbClr val="FFE5E5"/>
                </a:solidFill>
                <a:latin typeface="DM Sans" pitchFamily="34" charset="0"/>
                <a:ea typeface="DM Sans" pitchFamily="34" charset="-122"/>
                <a:cs typeface="DM Sans" pitchFamily="34" charset="-120"/>
              </a:rPr>
              <a:t>Generative models identified new potential uses for an existing drug, leading to a successful phase II clinical trial for a rare neurological disorder.</a:t>
            </a:r>
            <a:endParaRPr lang="en-US" sz="1592"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2024-05-03T15:16:11Z</dcterms:created>
  <dcterms:modified xsi:type="dcterms:W3CDTF">2024-05-03T15:16:11Z</dcterms:modified>
</cp:coreProperties>
</file>